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8" r:id="rId2"/>
  </p:sldMasterIdLst>
  <p:sldIdLst>
    <p:sldId id="256" r:id="rId3"/>
    <p:sldId id="257" r:id="rId4"/>
    <p:sldId id="266" r:id="rId5"/>
    <p:sldId id="267" r:id="rId6"/>
    <p:sldId id="268" r:id="rId7"/>
    <p:sldId id="269" r:id="rId8"/>
    <p:sldId id="276" r:id="rId9"/>
    <p:sldId id="279" r:id="rId10"/>
    <p:sldId id="280" r:id="rId11"/>
    <p:sldId id="28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471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71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908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755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93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917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074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576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917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699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258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065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880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30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09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73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356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4551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6918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4222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800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01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16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40935DF-B853-4851-B7DD-084B474DA099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E4203FE-B853-4400-8EFF-7AD09B223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54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44855" y="575439"/>
            <a:ext cx="76061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Налогообложение</a:t>
            </a:r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организаций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370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170" y="96980"/>
            <a:ext cx="1010019" cy="1052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49383" y="300288"/>
            <a:ext cx="11942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Налогообложение юридических лиц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072" y="114992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Все налогоплательщики разделяются на физических и юридических лиц, у которых есть свои права и обязанности в налоговой сфере.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0109" y="3190556"/>
            <a:ext cx="82018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Налогоплательщик обязан:</a:t>
            </a:r>
            <a:endParaRPr lang="ru-RU" sz="2000" b="0" i="0" dirty="0" smtClean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 уплачивать налоги своевременно и полностью;</a:t>
            </a:r>
          </a:p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 вести бухгалтерский учёт, составлять отчёты о финансово-хозяйственной деятельности, если он её осуществляет;</a:t>
            </a:r>
          </a:p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 предоставлять налоговым органам необходимые для исчисления и уплаты налогов документы и сведения;</a:t>
            </a:r>
          </a:p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 выполнять требования налогового органа об устранении выявленных нарушений законодательства и другие.</a:t>
            </a:r>
            <a:endParaRPr lang="ru-RU" sz="20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506" y="946619"/>
            <a:ext cx="3127379" cy="22439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2" y="3190556"/>
            <a:ext cx="3435928" cy="268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6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383" y="300288"/>
            <a:ext cx="1091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Налогообложение юридических лиц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1057" y="1715859"/>
            <a:ext cx="96289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Налогоплательщик имеет право:</a:t>
            </a:r>
          </a:p>
          <a:p>
            <a:endParaRPr lang="ru-RU" sz="2000" b="0" i="0" dirty="0" smtClean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 получать от налоговых органов бесплатную информацию о действующих налогах и сборах, законодательстве о налогах и сборах, полномочиях налоговых органов и их должностных лиц;</a:t>
            </a:r>
          </a:p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 использовать налоговые льготы при наличии оснований и в порядке, установленном законодательством о налогах и сборах;</a:t>
            </a:r>
          </a:p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 на своевременный зачёт или возврат излишне уплаченных сумм или излишне взысканных налогов;</a:t>
            </a:r>
          </a:p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 обжаловать решения налоговых органов, действия или бездействие должностных лиц и другое.</a:t>
            </a:r>
            <a:endParaRPr lang="ru-RU" sz="20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63" y="1244804"/>
            <a:ext cx="4031673" cy="2575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63" y="4304127"/>
            <a:ext cx="3295589" cy="2326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170" y="96980"/>
            <a:ext cx="1010019" cy="1052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400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383" y="300288"/>
            <a:ext cx="1091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Налогообложение юридических лиц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91344" y="1346538"/>
            <a:ext cx="87006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Прежде всего это </a:t>
            </a:r>
            <a:r>
              <a:rPr lang="ru-RU" sz="20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 на прибыль </a:t>
            </a:r>
            <a:r>
              <a:rPr lang="ru-RU" sz="2000" b="1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 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прямой налог, величина которого напрямую зависит от успешной деятельности юридического лица, его прибыли, разницы между доходами и расходами. Чем больше прибыль, тем больше сумма налога, которая уплачивается организацией. На данный момент такая сумма составляет </a:t>
            </a:r>
            <a:r>
              <a:rPr lang="ru-RU" sz="2000" b="1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20 %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от прибыли.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7" y="1150765"/>
            <a:ext cx="3034144" cy="2022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29490" y="3498671"/>
            <a:ext cx="8506691" cy="132343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Облагаемая налогом </a:t>
            </a:r>
            <a:r>
              <a:rPr lang="ru-RU" sz="2000" b="1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прибыль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это положительная разница между доходами и расходами компании (ст. 247 НК РФ). Доходы и расходы для налога на прибыль определяют и признают в налоговой базе по правилам главы 25 НК РФ</a:t>
            </a:r>
            <a:endParaRPr lang="ru-RU" sz="20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28589" y="5343027"/>
            <a:ext cx="9161629" cy="101566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Основная ставка налога на прибыль — 20%.  Еще есть: </a:t>
            </a:r>
            <a:r>
              <a:rPr lang="ru-RU" sz="2000" b="1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0, 2, 5, 9, 10, 13, 15 и 30%. 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Если международными соглашениями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во 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избежание двойного налогообложения установлены иные ставки, то необходимо применять их (ст. 7 НК РФ). </a:t>
            </a:r>
            <a:endParaRPr lang="ru-RU" sz="20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6" y="4837578"/>
            <a:ext cx="2268372" cy="1834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207" y="3311893"/>
            <a:ext cx="2818683" cy="1585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170" y="96980"/>
            <a:ext cx="1010019" cy="1052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532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383" y="300288"/>
            <a:ext cx="1091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Налогообложение юридических лиц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692" y="1427014"/>
            <a:ext cx="83127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Также с юридических лиц взимается</a:t>
            </a:r>
            <a:r>
              <a:rPr lang="ru-RU" sz="2400" b="0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4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 на добавленную стоимость</a:t>
            </a:r>
            <a:r>
              <a:rPr lang="ru-RU" sz="2400" b="1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4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— это косвенный налог, который исчисляется продавцом при продаже товаров (работ, услуг, имущественных прав) покупателю.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55484" y="3851562"/>
            <a:ext cx="678470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Максимальная ставка НДС составляет </a:t>
            </a:r>
            <a:r>
              <a:rPr lang="ru-RU" sz="20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20 %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Для некоторых продовольственных товаров, книг и товаров для детей в настоящее время действует также пониженная ставка </a:t>
            </a:r>
            <a:r>
              <a:rPr lang="ru-RU" sz="20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10 %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С экспортируемых товаров НДС не взимается. Чтобы экспортёр получил право на нулевую ставку НДС при экспорте, он должен каждый раз подавать в налоговый орган заявление о возврате НДС вместе с комплектом подтверждающих документов.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469" y="1427014"/>
            <a:ext cx="3817705" cy="2147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2" y="2996674"/>
            <a:ext cx="5060373" cy="3720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170" y="96980"/>
            <a:ext cx="1010019" cy="1052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025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383" y="300288"/>
            <a:ext cx="1091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Налогообложение юридических лиц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38945" y="5096885"/>
            <a:ext cx="87422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Это региональный налог, поэтому ставки в каждом регионе разные, но везде не больше </a:t>
            </a:r>
            <a:r>
              <a:rPr lang="ru-RU" sz="20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2,2%. 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Узнать ставку и льготы в вашем регионе можно в налоговой инспекции. Налог на имущество организация рассчитывает сама, поэтому важно не допустить ошибку — иначе придется заплатить налог и штраф.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85" y="4823422"/>
            <a:ext cx="3113220" cy="187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085" y="1353234"/>
            <a:ext cx="7318168" cy="3657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14385" y="1744479"/>
            <a:ext cx="461001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Также при наличии движимого или недвижимого имущества юридические лица уплачивают </a:t>
            </a:r>
            <a:r>
              <a:rPr lang="ru-RU" sz="20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 на имущество организации.</a:t>
            </a:r>
            <a:r>
              <a:rPr lang="ru-RU" sz="2000" b="1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Процентная ставка по такому налогу устанавливается законами субъектов Российской Федерации и не может превышать </a:t>
            </a:r>
            <a:r>
              <a:rPr lang="ru-RU" sz="20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2,2 % 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стоимости имущества.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170" y="96980"/>
            <a:ext cx="1010019" cy="1052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396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383" y="300288"/>
            <a:ext cx="1091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Налогообложение юридических лиц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170" y="96980"/>
            <a:ext cx="1010019" cy="1052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43346" y="1149925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том случае, если в собственности организации находятся транспортные средства или земельные участки на праве собственности, то они будут вынуждены платить </a:t>
            </a:r>
            <a:r>
              <a:rPr lang="ru-RU" sz="20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транспортный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и </a:t>
            </a:r>
            <a:r>
              <a:rPr lang="ru-RU" sz="20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земельный налог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69673" y="3663383"/>
            <a:ext cx="86175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Транспортный налог также как и налог на имущество организаций является региональным, поэтому субъекты РФ вправе самостоятельно устанавливать налоговые ставки, а в отношении налогоплательщиков-организаций - порядок и сроки уплаты налога </a:t>
            </a:r>
            <a:r>
              <a:rPr lang="ru-RU" sz="2000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2000" i="0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ст. 356 НК РФ</a:t>
            </a:r>
            <a:r>
              <a:rPr lang="ru-RU" sz="2000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17674" y="1026815"/>
            <a:ext cx="55695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1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*Региональным властям с 1 января 2022 года предоставлена возможность принимать законы, определяющие не только основания, но и конкретные правила предоставления налоговых льгот по транспортному налогу </a:t>
            </a:r>
            <a:r>
              <a:rPr lang="ru-RU" b="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(ч. 3 ст. 356 НК РФ).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214" y="2495811"/>
            <a:ext cx="1939635" cy="1175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617" y="4795295"/>
            <a:ext cx="2895601" cy="162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249383" y="5130400"/>
            <a:ext cx="86452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Ставки по транспортному налогу могут быть уменьшены или увеличены, но не более чем </a:t>
            </a:r>
            <a:r>
              <a:rPr lang="ru-RU" i="1" dirty="0">
                <a:latin typeface="Calibri" panose="020F0502020204030204" pitchFamily="34" charset="0"/>
                <a:cs typeface="Calibri" panose="020F0502020204030204" pitchFamily="34" charset="0"/>
              </a:rPr>
              <a:t>в десять раз от базовых ставок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(п. 2 ст. 361 НК РФ).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Региональным законом налоговые ставки могут устанавливаться с учетом количества лет, прошедших с года выпуска транспортных средств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(п. 3 ст. 361 НК РФ).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438" y="2504143"/>
            <a:ext cx="1933180" cy="119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013" y="2422664"/>
            <a:ext cx="2404169" cy="1319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48" y="3227172"/>
            <a:ext cx="2951823" cy="1903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716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383" y="300288"/>
            <a:ext cx="1091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Налогообложение юридических лиц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170" y="96980"/>
            <a:ext cx="1010019" cy="1052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43346" y="1149925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том случае, если в собственности организации находятся транспортные средства или земельные участки на праве собственности, то они будут вынуждены платить </a:t>
            </a:r>
            <a:r>
              <a:rPr lang="ru-RU" sz="20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транспортный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и </a:t>
            </a:r>
            <a:r>
              <a:rPr lang="ru-RU" sz="20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земельный налог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447" y="2674735"/>
            <a:ext cx="5735782" cy="1680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32509" y="4354948"/>
            <a:ext cx="117076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Земельный налог для юридических лиц в 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2023 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году не зависит ни от формы собственности (государственная или частная), ни от структурных особенностей организации (предприятие, учреждение, компания, фирма, ООО). По закону на </a:t>
            </a:r>
            <a:r>
              <a:rPr lang="ru-RU" sz="2000" b="0" i="0" dirty="0" err="1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юрлица</a:t>
            </a:r>
            <a:r>
              <a:rPr lang="ru-RU" sz="2000" b="0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возлагается большая ответственность и более строгие требования к частоте и своевременности уплаты положенного обременения. Предусмотрен свой порядок начисления, есть перечень объектов, за которые обязательно своевременное перечисление сумм налога, предусмотрены различные санкции, в том числе и денежные штрафы за уклонение от уплаты.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538" y="2592910"/>
            <a:ext cx="4643949" cy="1762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6304406" y="1198162"/>
            <a:ext cx="56388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1" dirty="0" smtClean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*Размер и ставка налога регулируется специальными правовыми актами территориального образования. Москва, Санкт-Петербург и Севастополь, как города федерального значения, закрепили налоговые ставки в своем законодательстве</a:t>
            </a: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87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383" y="300288"/>
            <a:ext cx="1091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Налогообложение юридических лиц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170" y="96980"/>
            <a:ext cx="1010019" cy="1052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457199" y="946619"/>
            <a:ext cx="1126374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отличие от физических, с юридических лиц, в зависимости от сферы их деятельности, взимается множество отраслевых налогов, сборов и акцизов, таких, как:</a:t>
            </a:r>
          </a:p>
          <a:p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0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 </a:t>
            </a:r>
            <a:r>
              <a:rPr lang="ru-RU" sz="2000" b="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единый сельскохозяйственный налог;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уплачивается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производителями сельскохозяйственных товаров, при их добровольном переходе на данный специальный налоговый режим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(п. 1, п. 2 ст. 346.1 НК РФ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endParaRPr lang="ru-RU" sz="2000" b="0" i="1" dirty="0" smtClean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0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</a:t>
            </a:r>
            <a:r>
              <a:rPr lang="ru-RU" sz="2000" b="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 на добычу полезных ископаемых;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Ставка НДПИ, как и ставки по каждому виду полезных ископаемых, прописаны в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ст. 342 НК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РФ</a:t>
            </a:r>
          </a:p>
          <a:p>
            <a:endParaRPr lang="ru-RU" sz="2000" i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0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 </a:t>
            </a:r>
            <a:r>
              <a:rPr lang="ru-RU" sz="20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водный налог;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Его должны платить организации и физические лица, в том числе ИП, которые ведут деятельность по пользованию водными объектами, подлежащую лицензированию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(п. 1 ст. 333.8 НК РФ).</a:t>
            </a:r>
            <a:endParaRPr lang="ru-RU" sz="2000" i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b="0" i="1" dirty="0" smtClean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0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 </a:t>
            </a:r>
            <a:r>
              <a:rPr lang="ru-RU" sz="20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 на игорный бизнес; 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уплачивается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организациями, имеющими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игровые столы, игровые автоматы, процессинговый центр тотализатора, пункт приема ставок тотализатора, процессинговый центр букмекерской конторы, пункт приема ставок букмекерской конторы.</a:t>
            </a:r>
            <a:endParaRPr lang="ru-RU" sz="2000" i="1" dirty="0" smtClean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b="0" i="1" dirty="0" smtClean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0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·       </a:t>
            </a:r>
            <a:endParaRPr lang="ru-RU" sz="2000" b="0" i="1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90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383" y="300288"/>
            <a:ext cx="1091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Налогообложение юридических лиц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170" y="96980"/>
            <a:ext cx="1010019" cy="1052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360218" y="946619"/>
            <a:ext cx="1156854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отличие от физических, с юридических лиц, в зависимости от сферы их деятельности, взимается множество отраслевых налогов, сборов и акцизов, таких, как:</a:t>
            </a:r>
          </a:p>
          <a:p>
            <a:endParaRPr lang="ru-RU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·        сбор за пользование объектами животного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мира;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плательщиками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сбора за пользование объектами животного мира признаются организации и физические лица, в том числе индивидуальные предприниматели, получающие в установленном порядке лицензию (разрешение) на добычу объектов животного мира на территории РФ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(п. 1 ст. 333.1 НК РФ).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·        сбор за пользование объектами водных биологических ресурсов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аналогичен сбору за пользование объектами животного мира, но применительно к водным биологическим ресурсам (промышленное и любительское рыболовство)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·        акциз за операции с подакцизными товарами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·        акциз на производство и реализацию защищённой полиграфической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продукции; </a:t>
            </a:r>
          </a:p>
          <a:p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*Защищенная 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от подделок полиграфическая продукция – полиграфическая продукция, содержащая не менее двух защитных элементов, изготовленная с применением </a:t>
            </a:r>
            <a:r>
              <a:rPr lang="ru-RU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способов 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защиты полиграфической продукции, предотвращающих подделку этой продукции</a:t>
            </a: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24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304</TotalTime>
  <Words>627</Words>
  <Application>Microsoft Office PowerPoint</Application>
  <PresentationFormat>Произвольный</PresentationFormat>
  <Paragraphs>58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Савон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oleg noskov</cp:lastModifiedBy>
  <cp:revision>27</cp:revision>
  <dcterms:created xsi:type="dcterms:W3CDTF">2021-11-21T09:00:01Z</dcterms:created>
  <dcterms:modified xsi:type="dcterms:W3CDTF">2023-11-07T15:37:52Z</dcterms:modified>
</cp:coreProperties>
</file>